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66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73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CD96-9212-460E-B5F3-CA031AB27192}" type="datetimeFigureOut">
              <a:rPr lang="zh-HK" altLang="en-US" smtClean="0"/>
              <a:t>23/3/2026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D1ED-1C21-4A93-83DB-8691E51C6F4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5454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CD96-9212-460E-B5F3-CA031AB27192}" type="datetimeFigureOut">
              <a:rPr lang="zh-HK" altLang="en-US" smtClean="0"/>
              <a:t>23/3/2026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D1ED-1C21-4A93-83DB-8691E51C6F4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4666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CD96-9212-460E-B5F3-CA031AB27192}" type="datetimeFigureOut">
              <a:rPr lang="zh-HK" altLang="en-US" smtClean="0"/>
              <a:t>23/3/2026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D1ED-1C21-4A93-83DB-8691E51C6F4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2322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CD96-9212-460E-B5F3-CA031AB27192}" type="datetimeFigureOut">
              <a:rPr lang="zh-HK" altLang="en-US" smtClean="0"/>
              <a:t>23/3/2026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D1ED-1C21-4A93-83DB-8691E51C6F4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2672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CD96-9212-460E-B5F3-CA031AB27192}" type="datetimeFigureOut">
              <a:rPr lang="zh-HK" altLang="en-US" smtClean="0"/>
              <a:t>23/3/2026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D1ED-1C21-4A93-83DB-8691E51C6F4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6218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CD96-9212-460E-B5F3-CA031AB27192}" type="datetimeFigureOut">
              <a:rPr lang="zh-HK" altLang="en-US" smtClean="0"/>
              <a:t>23/3/2026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D1ED-1C21-4A93-83DB-8691E51C6F4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8225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CD96-9212-460E-B5F3-CA031AB27192}" type="datetimeFigureOut">
              <a:rPr lang="zh-HK" altLang="en-US" smtClean="0"/>
              <a:t>23/3/2026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D1ED-1C21-4A93-83DB-8691E51C6F4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5460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CD96-9212-460E-B5F3-CA031AB27192}" type="datetimeFigureOut">
              <a:rPr lang="zh-HK" altLang="en-US" smtClean="0"/>
              <a:t>23/3/2026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D1ED-1C21-4A93-83DB-8691E51C6F4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0411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CD96-9212-460E-B5F3-CA031AB27192}" type="datetimeFigureOut">
              <a:rPr lang="zh-HK" altLang="en-US" smtClean="0"/>
              <a:t>23/3/2026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D1ED-1C21-4A93-83DB-8691E51C6F4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0489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CD96-9212-460E-B5F3-CA031AB27192}" type="datetimeFigureOut">
              <a:rPr lang="zh-HK" altLang="en-US" smtClean="0"/>
              <a:t>23/3/2026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D1ED-1C21-4A93-83DB-8691E51C6F4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0134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CD96-9212-460E-B5F3-CA031AB27192}" type="datetimeFigureOut">
              <a:rPr lang="zh-HK" altLang="en-US" smtClean="0"/>
              <a:t>23/3/2026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8D1ED-1C21-4A93-83DB-8691E51C6F4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664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8CD96-9212-460E-B5F3-CA031AB27192}" type="datetimeFigureOut">
              <a:rPr lang="zh-HK" altLang="en-US" smtClean="0"/>
              <a:t>23/3/2026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8D1ED-1C21-4A93-83DB-8691E51C6F4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9735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56C0E3A2-37D5-4742-BC40-636A2DF8F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"/>
            <a:ext cx="9144000" cy="5142788"/>
          </a:xfrm>
          <a:prstGeom prst="rect">
            <a:avLst/>
          </a:prstGeom>
        </p:spPr>
      </p:pic>
      <p:grpSp>
        <p:nvGrpSpPr>
          <p:cNvPr id="10" name="群組 9">
            <a:extLst>
              <a:ext uri="{FF2B5EF4-FFF2-40B4-BE49-F238E27FC236}">
                <a16:creationId xmlns:a16="http://schemas.microsoft.com/office/drawing/2014/main" id="{39A86992-449F-4D56-A6B5-89E18AF7413B}"/>
              </a:ext>
            </a:extLst>
          </p:cNvPr>
          <p:cNvGrpSpPr/>
          <p:nvPr/>
        </p:nvGrpSpPr>
        <p:grpSpPr>
          <a:xfrm>
            <a:off x="7918121" y="284783"/>
            <a:ext cx="812101" cy="950886"/>
            <a:chOff x="7802617" y="203917"/>
            <a:chExt cx="812101" cy="950886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950964F0-B759-449C-BC7D-7247BC17F9C2}"/>
                </a:ext>
              </a:extLst>
            </p:cNvPr>
            <p:cNvSpPr/>
            <p:nvPr/>
          </p:nvSpPr>
          <p:spPr>
            <a:xfrm>
              <a:off x="8016239" y="397655"/>
              <a:ext cx="373381" cy="5319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5A2A4608-184C-4990-9279-A8A67E910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617" y="203917"/>
              <a:ext cx="812101" cy="950886"/>
            </a:xfrm>
            <a:prstGeom prst="rect">
              <a:avLst/>
            </a:prstGeom>
          </p:spPr>
        </p:pic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C2DDEFCC-C871-4992-BAE7-4768D09FC439}"/>
              </a:ext>
            </a:extLst>
          </p:cNvPr>
          <p:cNvSpPr/>
          <p:nvPr/>
        </p:nvSpPr>
        <p:spPr>
          <a:xfrm>
            <a:off x="1308538" y="3404690"/>
            <a:ext cx="7718217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TW" altLang="en-US" sz="5400" b="1" dirty="0">
                <a:solidFill>
                  <a:srgbClr val="FFFF00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校友</a:t>
            </a:r>
            <a:r>
              <a:rPr lang="en-US" altLang="zh-HK" sz="5400" b="1" dirty="0">
                <a:solidFill>
                  <a:srgbClr val="FFFF00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 </a:t>
            </a:r>
            <a:r>
              <a:rPr lang="zh-TW" altLang="en-US" sz="5400" b="1" dirty="0">
                <a:solidFill>
                  <a:srgbClr val="FFFF00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何家傑</a:t>
            </a:r>
            <a:endParaRPr lang="en-US" altLang="zh-HK" sz="5400" b="1" dirty="0">
              <a:solidFill>
                <a:srgbClr val="FFFF00"/>
              </a:solidFill>
              <a:effectLst>
                <a:glow rad="127000">
                  <a:schemeClr val="accent6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r"/>
            <a:r>
              <a:rPr lang="zh-TW" altLang="en-US" sz="48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獲東華三院大學升學</a:t>
            </a:r>
            <a:r>
              <a:rPr lang="zh-TW" altLang="zh-HK" sz="48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獎</a:t>
            </a:r>
            <a:r>
              <a:rPr lang="zh-TW" altLang="en-US" sz="48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學金</a:t>
            </a:r>
            <a:endParaRPr lang="en-US" altLang="zh-TW" sz="4800" b="1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C872950-6E2F-4BED-8B32-F11B269EF525}"/>
              </a:ext>
            </a:extLst>
          </p:cNvPr>
          <p:cNvSpPr/>
          <p:nvPr/>
        </p:nvSpPr>
        <p:spPr>
          <a:xfrm>
            <a:off x="265334" y="2604470"/>
            <a:ext cx="26907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0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#</a:t>
            </a:r>
            <a:r>
              <a:rPr lang="zh-TW" altLang="zh-HK" sz="20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畢業後第</a:t>
            </a:r>
            <a:r>
              <a:rPr lang="zh-TW" altLang="en-US" sz="20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zh-HK" sz="20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個獎學金</a:t>
            </a:r>
            <a:endParaRPr lang="en-US" altLang="zh-TW" sz="20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HK" sz="2000" b="1" dirty="0">
                <a:solidFill>
                  <a:srgbClr val="7030A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#</a:t>
            </a:r>
            <a:r>
              <a:rPr lang="zh-TW" altLang="zh-HK" sz="2000" b="1" dirty="0">
                <a:solidFill>
                  <a:srgbClr val="7030A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奮鬥故事</a:t>
            </a:r>
            <a:endParaRPr lang="en-US" altLang="zh-TW" sz="2000" b="1" dirty="0">
              <a:solidFill>
                <a:srgbClr val="7030A0"/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HK" sz="2000" b="1" dirty="0">
                <a:solidFill>
                  <a:schemeClr val="accent2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#</a:t>
            </a:r>
            <a:r>
              <a:rPr lang="zh-TW" altLang="zh-HK" sz="2000" b="1" dirty="0">
                <a:solidFill>
                  <a:schemeClr val="accent2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堅持到底</a:t>
            </a:r>
            <a:endParaRPr lang="en-US" altLang="zh-TW" sz="2000" b="1" dirty="0">
              <a:solidFill>
                <a:schemeClr val="accent2"/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HK" sz="2000" b="1" dirty="0">
                <a:solidFill>
                  <a:schemeClr val="accent4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#</a:t>
            </a:r>
            <a:r>
              <a:rPr lang="zh-TW" altLang="zh-HK" sz="2000" b="1" dirty="0">
                <a:solidFill>
                  <a:schemeClr val="accent4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校園正能量</a:t>
            </a:r>
            <a:endParaRPr lang="en-US" altLang="zh-TW" sz="2000" b="1" dirty="0">
              <a:solidFill>
                <a:schemeClr val="accent4">
                  <a:lumMod val="75000"/>
                </a:schemeClr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HK" sz="20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#</a:t>
            </a:r>
            <a:r>
              <a:rPr lang="zh-TW" altLang="zh-HK" sz="20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</a:t>
            </a:r>
            <a:r>
              <a:rPr lang="zh-TW" altLang="en-US" sz="20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友</a:t>
            </a:r>
            <a:r>
              <a:rPr lang="zh-TW" altLang="zh-HK" sz="20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之光</a:t>
            </a:r>
            <a:endParaRPr lang="en-US" altLang="zh-HK" sz="2000" b="1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585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3426817-7576-4ACE-B14D-13AEE8197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" y="0"/>
            <a:ext cx="9142721" cy="5143500"/>
          </a:xfrm>
          <a:prstGeom prst="rect">
            <a:avLst/>
          </a:prstGeom>
        </p:spPr>
      </p:pic>
      <p:grpSp>
        <p:nvGrpSpPr>
          <p:cNvPr id="10" name="群組 9">
            <a:extLst>
              <a:ext uri="{FF2B5EF4-FFF2-40B4-BE49-F238E27FC236}">
                <a16:creationId xmlns:a16="http://schemas.microsoft.com/office/drawing/2014/main" id="{39A86992-449F-4D56-A6B5-89E18AF7413B}"/>
              </a:ext>
            </a:extLst>
          </p:cNvPr>
          <p:cNvGrpSpPr/>
          <p:nvPr/>
        </p:nvGrpSpPr>
        <p:grpSpPr>
          <a:xfrm>
            <a:off x="7918121" y="284783"/>
            <a:ext cx="812101" cy="950886"/>
            <a:chOff x="7802617" y="203917"/>
            <a:chExt cx="812101" cy="950886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950964F0-B759-449C-BC7D-7247BC17F9C2}"/>
                </a:ext>
              </a:extLst>
            </p:cNvPr>
            <p:cNvSpPr/>
            <p:nvPr/>
          </p:nvSpPr>
          <p:spPr>
            <a:xfrm>
              <a:off x="8016239" y="397655"/>
              <a:ext cx="373381" cy="5319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5A2A4608-184C-4990-9279-A8A67E910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617" y="203917"/>
              <a:ext cx="812101" cy="950886"/>
            </a:xfrm>
            <a:prstGeom prst="rect">
              <a:avLst/>
            </a:prstGeom>
          </p:spPr>
        </p:pic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C2DDEFCC-C871-4992-BAE7-4768D09FC439}"/>
              </a:ext>
            </a:extLst>
          </p:cNvPr>
          <p:cNvSpPr/>
          <p:nvPr/>
        </p:nvSpPr>
        <p:spPr>
          <a:xfrm>
            <a:off x="1339018" y="3419930"/>
            <a:ext cx="7718217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TW" altLang="en-US" sz="5400" b="1" dirty="0">
                <a:solidFill>
                  <a:srgbClr val="FFFF00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校友</a:t>
            </a:r>
            <a:r>
              <a:rPr lang="en-US" altLang="zh-HK" sz="5400" b="1" dirty="0">
                <a:solidFill>
                  <a:srgbClr val="FFFF00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 </a:t>
            </a:r>
            <a:r>
              <a:rPr lang="zh-TW" altLang="en-US" sz="5400" b="1" dirty="0">
                <a:solidFill>
                  <a:srgbClr val="FFFF00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何家傑</a:t>
            </a:r>
            <a:endParaRPr lang="en-US" altLang="zh-HK" sz="5400" b="1" dirty="0">
              <a:solidFill>
                <a:srgbClr val="FFFF00"/>
              </a:solidFill>
              <a:effectLst>
                <a:glow rad="127000">
                  <a:schemeClr val="accent6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r"/>
            <a:r>
              <a:rPr lang="zh-TW" altLang="en-US" sz="48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獲東華三院大學升學</a:t>
            </a:r>
            <a:r>
              <a:rPr lang="zh-TW" altLang="zh-HK" sz="48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獎</a:t>
            </a:r>
            <a:r>
              <a:rPr lang="zh-TW" altLang="en-US" sz="48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學金</a:t>
            </a:r>
            <a:endParaRPr lang="en-US" altLang="zh-TW" sz="4800" b="1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C872950-6E2F-4BED-8B32-F11B269EF525}"/>
              </a:ext>
            </a:extLst>
          </p:cNvPr>
          <p:cNvSpPr/>
          <p:nvPr/>
        </p:nvSpPr>
        <p:spPr>
          <a:xfrm>
            <a:off x="1210214" y="744513"/>
            <a:ext cx="26907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0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#</a:t>
            </a:r>
            <a:r>
              <a:rPr lang="zh-TW" altLang="zh-HK" sz="20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畢業後第</a:t>
            </a:r>
            <a:r>
              <a:rPr lang="zh-TW" altLang="en-US" sz="20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zh-HK" sz="20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個獎學金</a:t>
            </a:r>
            <a:endParaRPr lang="en-US" altLang="zh-TW" sz="20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HK" sz="2000" b="1" dirty="0">
                <a:solidFill>
                  <a:srgbClr val="7030A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#</a:t>
            </a:r>
            <a:r>
              <a:rPr lang="zh-TW" altLang="zh-HK" sz="2000" b="1" dirty="0">
                <a:solidFill>
                  <a:srgbClr val="7030A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奮鬥故事</a:t>
            </a:r>
            <a:endParaRPr lang="en-US" altLang="zh-TW" sz="2000" b="1" dirty="0">
              <a:solidFill>
                <a:srgbClr val="7030A0"/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HK" sz="2000" b="1" dirty="0">
                <a:solidFill>
                  <a:schemeClr val="accent2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#</a:t>
            </a:r>
            <a:r>
              <a:rPr lang="zh-TW" altLang="zh-HK" sz="2000" b="1" dirty="0">
                <a:solidFill>
                  <a:schemeClr val="accent2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堅持到底</a:t>
            </a:r>
            <a:endParaRPr lang="en-US" altLang="zh-TW" sz="2000" b="1" dirty="0">
              <a:solidFill>
                <a:schemeClr val="accent2"/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HK" sz="2000" b="1" dirty="0">
                <a:solidFill>
                  <a:schemeClr val="accent4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#</a:t>
            </a:r>
            <a:r>
              <a:rPr lang="zh-TW" altLang="zh-HK" sz="2000" b="1" dirty="0">
                <a:solidFill>
                  <a:schemeClr val="accent4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校園正能量</a:t>
            </a:r>
            <a:endParaRPr lang="en-US" altLang="zh-TW" sz="2000" b="1" dirty="0">
              <a:solidFill>
                <a:schemeClr val="accent4">
                  <a:lumMod val="75000"/>
                </a:schemeClr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HK" sz="20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#</a:t>
            </a:r>
            <a:r>
              <a:rPr lang="zh-TW" altLang="zh-HK" sz="20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</a:t>
            </a:r>
            <a:r>
              <a:rPr lang="zh-TW" altLang="en-US" sz="20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友</a:t>
            </a:r>
            <a:r>
              <a:rPr lang="zh-TW" altLang="zh-HK" sz="20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之光</a:t>
            </a:r>
            <a:endParaRPr lang="en-US" altLang="zh-HK" sz="2000" b="1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070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FA186DB2-0C1C-4952-9406-0E6C90820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" y="0"/>
            <a:ext cx="9141090" cy="5143500"/>
          </a:xfrm>
          <a:prstGeom prst="rect">
            <a:avLst/>
          </a:prstGeom>
        </p:spPr>
      </p:pic>
      <p:grpSp>
        <p:nvGrpSpPr>
          <p:cNvPr id="10" name="群組 9">
            <a:extLst>
              <a:ext uri="{FF2B5EF4-FFF2-40B4-BE49-F238E27FC236}">
                <a16:creationId xmlns:a16="http://schemas.microsoft.com/office/drawing/2014/main" id="{39A86992-449F-4D56-A6B5-89E18AF7413B}"/>
              </a:ext>
            </a:extLst>
          </p:cNvPr>
          <p:cNvGrpSpPr/>
          <p:nvPr/>
        </p:nvGrpSpPr>
        <p:grpSpPr>
          <a:xfrm>
            <a:off x="7918121" y="284783"/>
            <a:ext cx="812101" cy="950886"/>
            <a:chOff x="7802617" y="203917"/>
            <a:chExt cx="812101" cy="950886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950964F0-B759-449C-BC7D-7247BC17F9C2}"/>
                </a:ext>
              </a:extLst>
            </p:cNvPr>
            <p:cNvSpPr/>
            <p:nvPr/>
          </p:nvSpPr>
          <p:spPr>
            <a:xfrm>
              <a:off x="8016239" y="397655"/>
              <a:ext cx="373381" cy="5319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5A2A4608-184C-4990-9279-A8A67E910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617" y="203917"/>
              <a:ext cx="812101" cy="950886"/>
            </a:xfrm>
            <a:prstGeom prst="rect">
              <a:avLst/>
            </a:prstGeom>
          </p:spPr>
        </p:pic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C2DDEFCC-C871-4992-BAE7-4768D09FC439}"/>
              </a:ext>
            </a:extLst>
          </p:cNvPr>
          <p:cNvSpPr/>
          <p:nvPr/>
        </p:nvSpPr>
        <p:spPr>
          <a:xfrm>
            <a:off x="1339018" y="3419930"/>
            <a:ext cx="7718217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TW" altLang="en-US" sz="5400" b="1" dirty="0">
                <a:solidFill>
                  <a:srgbClr val="FFFF00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校友</a:t>
            </a:r>
            <a:r>
              <a:rPr lang="en-US" altLang="zh-HK" sz="5400" b="1" dirty="0">
                <a:solidFill>
                  <a:srgbClr val="FFFF00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 </a:t>
            </a:r>
            <a:r>
              <a:rPr lang="zh-TW" altLang="en-US" sz="5400" b="1" dirty="0">
                <a:solidFill>
                  <a:srgbClr val="FFFF00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何家傑</a:t>
            </a:r>
            <a:endParaRPr lang="en-US" altLang="zh-HK" sz="5400" b="1" dirty="0">
              <a:solidFill>
                <a:srgbClr val="FFFF00"/>
              </a:solidFill>
              <a:effectLst>
                <a:glow rad="127000">
                  <a:schemeClr val="accent6">
                    <a:lumMod val="5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r"/>
            <a:r>
              <a:rPr lang="zh-TW" altLang="en-US" sz="48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獲東華三院大學升學</a:t>
            </a:r>
            <a:r>
              <a:rPr lang="zh-TW" altLang="zh-HK" sz="48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獎</a:t>
            </a:r>
            <a:r>
              <a:rPr lang="zh-TW" altLang="en-US" sz="48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學金</a:t>
            </a:r>
            <a:endParaRPr lang="en-US" altLang="zh-TW" sz="4800" b="1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C872950-6E2F-4BED-8B32-F11B269EF525}"/>
              </a:ext>
            </a:extLst>
          </p:cNvPr>
          <p:cNvSpPr/>
          <p:nvPr/>
        </p:nvSpPr>
        <p:spPr>
          <a:xfrm>
            <a:off x="242474" y="2017053"/>
            <a:ext cx="26907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0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#</a:t>
            </a:r>
            <a:r>
              <a:rPr lang="zh-TW" altLang="zh-HK" sz="20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畢業後第</a:t>
            </a:r>
            <a:r>
              <a:rPr lang="zh-TW" altLang="en-US" sz="20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zh-HK" sz="20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個獎學金</a:t>
            </a:r>
            <a:endParaRPr lang="en-US" altLang="zh-TW" sz="20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HK" sz="2000" b="1" dirty="0">
                <a:solidFill>
                  <a:srgbClr val="7030A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#</a:t>
            </a:r>
            <a:r>
              <a:rPr lang="zh-TW" altLang="zh-HK" sz="2000" b="1" dirty="0">
                <a:solidFill>
                  <a:srgbClr val="7030A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奮鬥故事</a:t>
            </a:r>
            <a:endParaRPr lang="en-US" altLang="zh-TW" sz="2000" b="1" dirty="0">
              <a:solidFill>
                <a:srgbClr val="7030A0"/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HK" sz="2000" b="1" dirty="0">
                <a:solidFill>
                  <a:schemeClr val="accent2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#</a:t>
            </a:r>
            <a:r>
              <a:rPr lang="zh-TW" altLang="zh-HK" sz="2000" b="1" dirty="0">
                <a:solidFill>
                  <a:schemeClr val="accent2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堅持到底</a:t>
            </a:r>
            <a:endParaRPr lang="en-US" altLang="zh-TW" sz="2000" b="1" dirty="0">
              <a:solidFill>
                <a:schemeClr val="accent2"/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HK" sz="2000" b="1" dirty="0">
                <a:solidFill>
                  <a:schemeClr val="accent4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#</a:t>
            </a:r>
            <a:r>
              <a:rPr lang="zh-TW" altLang="zh-HK" sz="2000" b="1" dirty="0">
                <a:solidFill>
                  <a:schemeClr val="accent4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校園正能量</a:t>
            </a:r>
            <a:endParaRPr lang="en-US" altLang="zh-TW" sz="2000" b="1" dirty="0">
              <a:solidFill>
                <a:schemeClr val="accent4">
                  <a:lumMod val="75000"/>
                </a:schemeClr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HK" sz="20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#</a:t>
            </a:r>
            <a:r>
              <a:rPr lang="zh-TW" altLang="zh-HK" sz="20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</a:t>
            </a:r>
            <a:r>
              <a:rPr lang="zh-TW" altLang="en-US" sz="20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友</a:t>
            </a:r>
            <a:r>
              <a:rPr lang="zh-TW" altLang="zh-HK" sz="20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之光</a:t>
            </a:r>
            <a:endParaRPr lang="en-US" altLang="zh-HK" sz="2000" b="1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0479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1595</TotalTime>
  <Words>93</Words>
  <Application>Microsoft Office PowerPoint</Application>
  <PresentationFormat>如螢幕大小 (16:9)</PresentationFormat>
  <Paragraphs>21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0" baseType="lpstr">
      <vt:lpstr>微軟正黑體</vt:lpstr>
      <vt:lpstr>新細明體</vt:lpstr>
      <vt:lpstr>Arial</vt:lpstr>
      <vt:lpstr>Calibri</vt:lpstr>
      <vt:lpstr>Calibri Light</vt:lpstr>
      <vt:lpstr>Times New Roman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fwl</dc:creator>
  <cp:lastModifiedBy>fwl</cp:lastModifiedBy>
  <cp:revision>141</cp:revision>
  <dcterms:created xsi:type="dcterms:W3CDTF">2025-10-06T02:11:57Z</dcterms:created>
  <dcterms:modified xsi:type="dcterms:W3CDTF">2026-03-23T03:48:22Z</dcterms:modified>
</cp:coreProperties>
</file>